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29"/>
  </p:notesMasterIdLst>
  <p:handoutMasterIdLst>
    <p:handoutMasterId r:id="rId30"/>
  </p:handoutMasterIdLst>
  <p:sldIdLst>
    <p:sldId id="262" r:id="rId2"/>
    <p:sldId id="345" r:id="rId3"/>
    <p:sldId id="355" r:id="rId4"/>
    <p:sldId id="356" r:id="rId5"/>
    <p:sldId id="366" r:id="rId6"/>
    <p:sldId id="367" r:id="rId7"/>
    <p:sldId id="357" r:id="rId8"/>
    <p:sldId id="358" r:id="rId9"/>
    <p:sldId id="361" r:id="rId10"/>
    <p:sldId id="362" r:id="rId11"/>
    <p:sldId id="360" r:id="rId12"/>
    <p:sldId id="363" r:id="rId13"/>
    <p:sldId id="364" r:id="rId14"/>
    <p:sldId id="365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260" r:id="rId28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95" autoAdjust="0"/>
    <p:restoredTop sz="94660"/>
  </p:normalViewPr>
  <p:slideViewPr>
    <p:cSldViewPr>
      <p:cViewPr varScale="1">
        <p:scale>
          <a:sx n="65" d="100"/>
          <a:sy n="65" d="100"/>
        </p:scale>
        <p:origin x="1068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3A61A-7798-4235-B04A-648E8C8E1C52}" type="datetimeFigureOut">
              <a:rPr lang="es-ES"/>
              <a:pPr>
                <a:defRPr/>
              </a:pPr>
              <a:t>04/10/2021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81A02F-F53A-499A-86DF-4E24E4285A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2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B12990-8964-4EE6-BB1D-1DA43B6FB9E2}" type="datetimeFigureOut">
              <a:rPr lang="es-ES"/>
              <a:pPr>
                <a:defRPr/>
              </a:pPr>
              <a:t>04/10/2021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2E9A38-69AF-4D70-8617-F9228A3433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 dirty="0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397D2-6195-48CB-8E9E-29C6555BF34E}" type="slidenum">
              <a:rPr lang="es-ES" altLang="es-ES" smtClean="0"/>
              <a:pPr/>
              <a:t>1</a:t>
            </a:fld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87116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7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199456" y="1721308"/>
            <a:ext cx="10515600" cy="150033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s-ES" dirty="0"/>
              <a:t>Haga clic para modificar el estilo de título</a:t>
            </a:r>
          </a:p>
        </p:txBody>
      </p:sp>
    </p:spTree>
    <p:extLst>
      <p:ext uri="{BB962C8B-B14F-4D97-AF65-F5344CB8AC3E}">
        <p14:creationId xmlns:p14="http://schemas.microsoft.com/office/powerpoint/2010/main" val="7510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62707"/>
            <a:ext cx="11018440" cy="781968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838200" y="1844678"/>
            <a:ext cx="11018440" cy="2232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446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 userDrawn="1"/>
        </p:nvCxnSpPr>
        <p:spPr>
          <a:xfrm flipH="1">
            <a:off x="9264650" y="765175"/>
            <a:ext cx="2927350" cy="0"/>
          </a:xfrm>
          <a:prstGeom prst="straightConnector1">
            <a:avLst/>
          </a:prstGeom>
          <a:ln w="5715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Imagen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38125"/>
            <a:ext cx="152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cto de flecha 5"/>
          <p:cNvCxnSpPr/>
          <p:nvPr userDrawn="1"/>
        </p:nvCxnSpPr>
        <p:spPr>
          <a:xfrm flipV="1">
            <a:off x="623888" y="260350"/>
            <a:ext cx="0" cy="6597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70" r:id="rId2"/>
    <p:sldLayoutId id="2147484068" r:id="rId3"/>
    <p:sldLayoutId id="214748406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/>
        </p:nvSpPr>
        <p:spPr bwMode="auto">
          <a:xfrm>
            <a:off x="911424" y="1412875"/>
            <a:ext cx="10945216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5000" dirty="0">
                <a:latin typeface="Calibri" panose="020F0502020204030204" pitchFamily="34" charset="0"/>
              </a:rPr>
              <a:t>UF04: Programación Orientada a Objetos</a:t>
            </a:r>
          </a:p>
          <a:p>
            <a:pPr algn="ctr" eaLnBrk="1" hangingPunct="1"/>
            <a:r>
              <a:rPr lang="es-ES" sz="2800" dirty="0"/>
              <a:t>Tema 7. Introducción a la programación orientada a objetos.</a:t>
            </a:r>
            <a:br>
              <a:rPr lang="es-ES" altLang="es-ES" sz="5000" dirty="0">
                <a:latin typeface="Calibri" panose="020F0502020204030204" pitchFamily="34" charset="0"/>
              </a:rPr>
            </a:br>
            <a:endParaRPr lang="es-ES" altLang="es-ES" sz="5000" dirty="0">
              <a:latin typeface="Calibri" panose="020F0502020204030204" pitchFamily="34" charset="0"/>
            </a:endParaRPr>
          </a:p>
        </p:txBody>
      </p:sp>
      <p:sp>
        <p:nvSpPr>
          <p:cNvPr id="5123" name="Subtítulo 2"/>
          <p:cNvSpPr>
            <a:spLocks noGrp="1"/>
          </p:cNvSpPr>
          <p:nvPr/>
        </p:nvSpPr>
        <p:spPr bwMode="auto">
          <a:xfrm>
            <a:off x="3127375" y="3860800"/>
            <a:ext cx="619125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800" dirty="0">
                <a:solidFill>
                  <a:srgbClr val="558ED5"/>
                </a:solidFill>
                <a:latin typeface="Calibri" panose="020F0502020204030204" pitchFamily="34" charset="0"/>
              </a:rPr>
              <a:t>Ciclo:   Desarrollo de aplicaciones multiplataforma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400" dirty="0">
                <a:solidFill>
                  <a:srgbClr val="558ED5"/>
                </a:solidFill>
                <a:latin typeface="Calibri" panose="020F0502020204030204" pitchFamily="34" charset="0"/>
              </a:rPr>
              <a:t>Módulo: Programación II</a:t>
            </a:r>
          </a:p>
        </p:txBody>
      </p:sp>
      <p:sp>
        <p:nvSpPr>
          <p:cNvPr id="4" name="Retraso 1"/>
          <p:cNvSpPr/>
          <p:nvPr/>
        </p:nvSpPr>
        <p:spPr>
          <a:xfrm>
            <a:off x="1775520" y="5559239"/>
            <a:ext cx="8136904" cy="864096"/>
          </a:xfrm>
          <a:prstGeom prst="round2DiagRect">
            <a:avLst/>
          </a:prstGeom>
          <a:solidFill>
            <a:srgbClr val="4F81BD">
              <a:alpha val="4902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s-ES" sz="2400" dirty="0"/>
              <a:t>Ángel Muñoz Peña</a:t>
            </a:r>
          </a:p>
          <a:p>
            <a:pPr lvl="3" algn="ctr"/>
            <a:r>
              <a:rPr lang="es-ES" sz="2400" dirty="0"/>
              <a:t>Profesor del Área de Informática y comunicaciones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FA7D72-E218-4294-8DAA-E47F97E47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457" y="3634097"/>
            <a:ext cx="2543322" cy="3622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dirty="0"/>
              <a:t>Pilares de la POO: </a:t>
            </a:r>
            <a:r>
              <a:rPr lang="es-ES" b="1" dirty="0">
                <a:solidFill>
                  <a:srgbClr val="FF0000"/>
                </a:solidFill>
              </a:rPr>
              <a:t>Ejemplo CORRECTO de encapsulamiento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F186BDA-545C-4DFC-8328-2A42780FC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541093"/>
              </p:ext>
            </p:extLst>
          </p:nvPr>
        </p:nvGraphicFramePr>
        <p:xfrm>
          <a:off x="1199456" y="1798750"/>
          <a:ext cx="9146232" cy="4358640"/>
        </p:xfrm>
        <a:graphic>
          <a:graphicData uri="http://schemas.openxmlformats.org/drawingml/2006/table">
            <a:tbl>
              <a:tblPr/>
              <a:tblGrid>
                <a:gridCol w="9146232">
                  <a:extLst>
                    <a:ext uri="{9D8B030D-6E8A-4147-A177-3AD203B41FA5}">
                      <a16:colId xmlns:a16="http://schemas.microsoft.com/office/drawing/2014/main" val="4269743893"/>
                    </a:ext>
                  </a:extLst>
                </a:gridCol>
              </a:tblGrid>
              <a:tr h="3977451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private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String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nombre;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  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private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int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patas;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  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public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getNombre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(){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return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nombre;}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  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public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getPatas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(){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return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patas;}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  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public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setNombre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String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nuevoNombre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){ nombre =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nuevoNombre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;}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  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public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setPatas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int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numeroPatas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){ patas =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numeroPatas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;}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}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//Mi método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main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...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Gato g = new Gato();</a:t>
                      </a:r>
                    </a:p>
                    <a:p>
                      <a:pPr algn="l" fontAlgn="base"/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g.setNombre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("Nemo");</a:t>
                      </a:r>
                    </a:p>
                    <a:p>
                      <a:pPr algn="l" fontAlgn="base"/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g.setPatas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(3);</a:t>
                      </a:r>
                    </a:p>
                    <a:p>
                      <a:pPr algn="l" fontAlgn="base"/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System.out.println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("Mi gato se llama: " +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g.getNombre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());</a:t>
                      </a:r>
                    </a:p>
                    <a:p>
                      <a:pPr algn="l" fontAlgn="base"/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System.out.println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("El número de patas de mi gato es: " +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g.getPatas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());</a:t>
                      </a:r>
                      <a:endParaRPr lang="es-ES" sz="20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535643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6A33C465-B54A-4EDF-BDC3-6A59C70D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760" y="2060848"/>
            <a:ext cx="2242368" cy="22423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14469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dirty="0"/>
              <a:t>Pilares de la POO: </a:t>
            </a:r>
            <a:r>
              <a:rPr lang="es-ES" b="1" dirty="0">
                <a:solidFill>
                  <a:srgbClr val="FF0000"/>
                </a:solidFill>
              </a:rPr>
              <a:t>Herencia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090172"/>
            <a:ext cx="11018440" cy="2031325"/>
          </a:xfrm>
        </p:spPr>
        <p:txBody>
          <a:bodyPr>
            <a:spAutoFit/>
          </a:bodyPr>
          <a:lstStyle/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Poder crear nuevas Clases derivadas de otras ya creadas heredando sus métodos y atributos. 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Podremos crear Clases hijas reaprovechando el código de la madre que vamos a poder modificar o ampliar.</a:t>
            </a:r>
          </a:p>
        </p:txBody>
      </p:sp>
      <p:pic>
        <p:nvPicPr>
          <p:cNvPr id="4098" name="Picture 2" descr="Qué es la herencia en programación? - CCM">
            <a:extLst>
              <a:ext uri="{FF2B5EF4-FFF2-40B4-BE49-F238E27FC236}">
                <a16:creationId xmlns:a16="http://schemas.microsoft.com/office/drawing/2014/main" id="{EFB9C03D-AF5B-47EC-A054-691406F6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853" y="3933056"/>
            <a:ext cx="5559498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8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dirty="0"/>
              <a:t>Pilares de la POO: </a:t>
            </a:r>
            <a:r>
              <a:rPr lang="es-ES" b="1" dirty="0">
                <a:solidFill>
                  <a:srgbClr val="FF0000"/>
                </a:solidFill>
              </a:rPr>
              <a:t>Ejemplo Herencia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0C3905-6F85-447F-85E1-ACE8A65A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15" y="1854077"/>
            <a:ext cx="109442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dirty="0"/>
              <a:t>Pilares de la POO: </a:t>
            </a:r>
            <a:r>
              <a:rPr lang="es-ES" b="1" dirty="0">
                <a:solidFill>
                  <a:srgbClr val="FF0000"/>
                </a:solidFill>
              </a:rPr>
              <a:t>Polimorfismo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090172"/>
            <a:ext cx="4897760" cy="2893100"/>
          </a:xfrm>
        </p:spPr>
        <p:txBody>
          <a:bodyPr wrap="square">
            <a:spAutoFit/>
          </a:bodyPr>
          <a:lstStyle/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un objeto de la clase madre</a:t>
            </a:r>
            <a:b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siempre va a poder contener </a:t>
            </a:r>
            <a:b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una parte de la estructura de un objeto de una clase hija. 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Aunque es posible que se pierda información.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D92CD2-AC9D-4DBB-9D1C-84C65DB8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1806503"/>
            <a:ext cx="5976664" cy="41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dirty="0"/>
              <a:t>Pilares de la POO: </a:t>
            </a:r>
            <a:r>
              <a:rPr lang="es-ES" b="1" dirty="0">
                <a:solidFill>
                  <a:srgbClr val="FF0000"/>
                </a:solidFill>
              </a:rPr>
              <a:t>Polimorfismo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090172"/>
            <a:ext cx="4897760" cy="4401205"/>
          </a:xfrm>
        </p:spPr>
        <p:txBody>
          <a:bodyPr wrap="square">
            <a:spAutoFit/>
          </a:bodyPr>
          <a:lstStyle/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Una clase FORMA, a partir de la cual se derivan CIRCULO, RECTÁNGULO y CUADRADO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Todas tienen los mismos métodos pero las operaciones dependerán de quien las invoque.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Los algoritmos serán diferentes en cada clase derivada.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D92CD2-AC9D-4DBB-9D1C-84C65DB87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1806503"/>
            <a:ext cx="5976664" cy="415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1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dirty="0"/>
              <a:t>Ejemplo de clase en Java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3712" y="1916832"/>
            <a:ext cx="3816424" cy="4093428"/>
          </a:xfrm>
        </p:spPr>
        <p:txBody>
          <a:bodyPr wrap="square">
            <a:spAutoFit/>
          </a:bodyPr>
          <a:lstStyle/>
          <a:p>
            <a:pPr eaLnBrk="1" hangingPunct="1">
              <a:spcAft>
                <a:spcPct val="30000"/>
              </a:spcAft>
            </a:pPr>
            <a:r>
              <a:rPr lang="es-ES" sz="20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class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Dni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{</a:t>
            </a:r>
          </a:p>
          <a:p>
            <a:pPr eaLnBrk="1" hangingPunct="1">
              <a:spcAft>
                <a:spcPct val="30000"/>
              </a:spcAft>
            </a:pP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  </a:t>
            </a:r>
            <a:r>
              <a:rPr lang="es-ES" sz="2000" b="1" dirty="0" err="1">
                <a:solidFill>
                  <a:srgbClr val="00B0F0"/>
                </a:solidFill>
                <a:latin typeface="Calibri" panose="020F0502020204030204" pitchFamily="34" charset="0"/>
              </a:rPr>
              <a:t>String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nombre;</a:t>
            </a:r>
          </a:p>
          <a:p>
            <a:pPr eaLnBrk="1" hangingPunct="1">
              <a:spcAft>
                <a:spcPct val="30000"/>
              </a:spcAft>
            </a:pP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s-ES" sz="2000" b="1" dirty="0" err="1">
                <a:solidFill>
                  <a:srgbClr val="00B0F0"/>
                </a:solidFill>
                <a:latin typeface="Calibri" panose="020F0502020204030204" pitchFamily="34" charset="0"/>
              </a:rPr>
              <a:t>int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edad;</a:t>
            </a:r>
          </a:p>
          <a:p>
            <a:pPr eaLnBrk="1" hangingPunct="1">
              <a:spcAft>
                <a:spcPct val="30000"/>
              </a:spcAft>
            </a:pP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    </a:t>
            </a:r>
            <a:r>
              <a:rPr lang="es-ES" sz="2000" b="1" dirty="0" err="1">
                <a:solidFill>
                  <a:srgbClr val="00B0F0"/>
                </a:solidFill>
                <a:latin typeface="Calibri" panose="020F0502020204030204" pitchFamily="34" charset="0"/>
              </a:rPr>
              <a:t>int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numero;</a:t>
            </a:r>
          </a:p>
          <a:p>
            <a:pPr eaLnBrk="1" hangingPunct="1">
              <a:spcAft>
                <a:spcPct val="30000"/>
              </a:spcAft>
            </a:pP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    </a:t>
            </a:r>
            <a:r>
              <a:rPr lang="es-ES" sz="2000" b="1" dirty="0" err="1">
                <a:solidFill>
                  <a:srgbClr val="00B0F0"/>
                </a:solidFill>
                <a:latin typeface="Calibri" panose="020F0502020204030204" pitchFamily="34" charset="0"/>
              </a:rPr>
              <a:t>char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letra;</a:t>
            </a:r>
          </a:p>
          <a:p>
            <a:pPr eaLnBrk="1" hangingPunct="1">
              <a:spcAft>
                <a:spcPct val="30000"/>
              </a:spcAft>
            </a:pPr>
            <a:r>
              <a:rPr lang="es-ES" sz="2000" b="1" dirty="0" err="1">
                <a:solidFill>
                  <a:srgbClr val="00B050"/>
                </a:solidFill>
                <a:latin typeface="Calibri" panose="020F0502020204030204" pitchFamily="34" charset="0"/>
              </a:rPr>
              <a:t>boolean</a:t>
            </a:r>
            <a:r>
              <a:rPr lang="es-ES" sz="2000" b="1" dirty="0">
                <a:solidFill>
                  <a:srgbClr val="00B050"/>
                </a:solidFill>
                <a:latin typeface="Calibri" panose="020F0502020204030204" pitchFamily="34" charset="0"/>
              </a:rPr>
              <a:t> </a:t>
            </a:r>
            <a:r>
              <a:rPr lang="es-ES" sz="2000" b="1" dirty="0" err="1">
                <a:solidFill>
                  <a:srgbClr val="00B050"/>
                </a:solidFill>
                <a:latin typeface="Calibri" panose="020F0502020204030204" pitchFamily="34" charset="0"/>
              </a:rPr>
              <a:t>mayorEdad</a:t>
            </a:r>
            <a:r>
              <a:rPr lang="es-ES" sz="2000" b="1" dirty="0">
                <a:solidFill>
                  <a:srgbClr val="00B050"/>
                </a:solidFill>
                <a:latin typeface="Calibri" panose="020F0502020204030204" pitchFamily="34" charset="0"/>
              </a:rPr>
              <a:t>()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pPr eaLnBrk="1" hangingPunct="1">
              <a:spcAft>
                <a:spcPct val="30000"/>
              </a:spcAft>
            </a:pP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    </a:t>
            </a:r>
            <a:r>
              <a:rPr lang="es-ES" sz="2000" b="1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return</a:t>
            </a: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 edad&gt;=18;</a:t>
            </a:r>
          </a:p>
          <a:p>
            <a:pPr eaLnBrk="1" hangingPunct="1">
              <a:spcAft>
                <a:spcPct val="30000"/>
              </a:spcAft>
            </a:pP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pPr eaLnBrk="1" hangingPunct="1">
              <a:spcAft>
                <a:spcPct val="30000"/>
              </a:spcAft>
            </a:pPr>
            <a:r>
              <a:rPr lang="es-ES" sz="20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570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dirty="0"/>
              <a:t>Ejemplo de clase</a:t>
            </a:r>
            <a:br>
              <a:rPr lang="es-ES" dirty="0"/>
            </a:br>
            <a:r>
              <a:rPr lang="es-ES" dirty="0"/>
              <a:t> en Java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A9E9DF6-5482-4719-BF0B-86B1A33F9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116631"/>
            <a:ext cx="5544616" cy="663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50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dirty="0"/>
              <a:t>Ejemplo de creación y manipulación objetos sin utilizar </a:t>
            </a:r>
            <a:r>
              <a:rPr lang="es-ES" dirty="0" err="1"/>
              <a:t>getters</a:t>
            </a:r>
            <a:r>
              <a:rPr lang="es-ES" dirty="0"/>
              <a:t> y </a:t>
            </a:r>
            <a:r>
              <a:rPr lang="es-ES" dirty="0" err="1"/>
              <a:t>setters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FAFE496-2AD9-48AE-9E65-FF4CE5815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2276872"/>
            <a:ext cx="4220610" cy="38884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574B17-B699-492F-B54A-7C7688A55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41" y="2019784"/>
            <a:ext cx="5842036" cy="41455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5577C06-0870-4B11-A1F5-12BF3050F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03"/>
          <a:stretch/>
        </p:blipFill>
        <p:spPr>
          <a:xfrm>
            <a:off x="10296686" y="1530043"/>
            <a:ext cx="1508301" cy="14936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26FFEBC-82C3-4887-A5DD-94713D22CAD6}"/>
              </a:ext>
            </a:extLst>
          </p:cNvPr>
          <p:cNvCxnSpPr/>
          <p:nvPr/>
        </p:nvCxnSpPr>
        <p:spPr>
          <a:xfrm flipH="1">
            <a:off x="9768408" y="3023700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EB99C4C-2BC4-48A1-8111-529E27F00A3D}"/>
              </a:ext>
            </a:extLst>
          </p:cNvPr>
          <p:cNvCxnSpPr>
            <a:cxnSpLocks/>
          </p:cNvCxnSpPr>
          <p:nvPr/>
        </p:nvCxnSpPr>
        <p:spPr>
          <a:xfrm flipH="1">
            <a:off x="10200456" y="3023700"/>
            <a:ext cx="648072" cy="18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5BC0000-E941-4057-B341-D5A35B799401}"/>
              </a:ext>
            </a:extLst>
          </p:cNvPr>
          <p:cNvCxnSpPr/>
          <p:nvPr/>
        </p:nvCxnSpPr>
        <p:spPr>
          <a:xfrm flipH="1">
            <a:off x="9264352" y="3023700"/>
            <a:ext cx="1584176" cy="90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50CB65B-0E2D-493D-BBF2-2F0DC50AF3A4}"/>
              </a:ext>
            </a:extLst>
          </p:cNvPr>
          <p:cNvCxnSpPr/>
          <p:nvPr/>
        </p:nvCxnSpPr>
        <p:spPr>
          <a:xfrm flipH="1">
            <a:off x="9192344" y="3023700"/>
            <a:ext cx="1656184" cy="549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ocadillo nube: nube 15">
            <a:extLst>
              <a:ext uri="{FF2B5EF4-FFF2-40B4-BE49-F238E27FC236}">
                <a16:creationId xmlns:a16="http://schemas.microsoft.com/office/drawing/2014/main" id="{96750E12-7D4B-4F1C-A1FC-328AFF6AC6C9}"/>
              </a:ext>
            </a:extLst>
          </p:cNvPr>
          <p:cNvSpPr/>
          <p:nvPr/>
        </p:nvSpPr>
        <p:spPr>
          <a:xfrm>
            <a:off x="10128448" y="3573016"/>
            <a:ext cx="1656184" cy="828950"/>
          </a:xfrm>
          <a:prstGeom prst="cloudCallout">
            <a:avLst>
              <a:gd name="adj1" fmla="val -110240"/>
              <a:gd name="adj2" fmla="val 20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Getters</a:t>
            </a:r>
            <a:r>
              <a:rPr lang="es-ES" dirty="0"/>
              <a:t>??</a:t>
            </a:r>
            <a:br>
              <a:rPr lang="es-ES" dirty="0"/>
            </a:br>
            <a:r>
              <a:rPr lang="es-ES" dirty="0" err="1"/>
              <a:t>Setters</a:t>
            </a:r>
            <a:r>
              <a:rPr lang="es-ES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20086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dirty="0"/>
              <a:t>Uso de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This</a:t>
            </a:r>
            <a:endParaRPr lang="es-E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2007F0-0F5E-4B9A-A1AB-58906917C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908720"/>
            <a:ext cx="6350564" cy="53338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F128E6F-12A3-4DFE-A613-D4C651D3070F}"/>
              </a:ext>
            </a:extLst>
          </p:cNvPr>
          <p:cNvSpPr/>
          <p:nvPr/>
        </p:nvSpPr>
        <p:spPr>
          <a:xfrm>
            <a:off x="4151784" y="4437112"/>
            <a:ext cx="2376264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3089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30772"/>
            <a:ext cx="11018440" cy="781968"/>
          </a:xfrm>
        </p:spPr>
        <p:txBody>
          <a:bodyPr/>
          <a:lstStyle/>
          <a:p>
            <a:r>
              <a:rPr lang="es-ES" dirty="0"/>
              <a:t>Ejemplo varios </a:t>
            </a:r>
            <a:br>
              <a:rPr lang="es-ES" dirty="0"/>
            </a:b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constructores</a:t>
            </a:r>
            <a:endParaRPr lang="es-E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6589ACD-6B6A-43F6-A8CE-03D71F312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052735"/>
            <a:ext cx="4680520" cy="51881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9A17ECF-C74D-47DA-929B-6EAF29069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71" y="1064434"/>
            <a:ext cx="5560093" cy="39346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BC3C2DA-E658-412A-9A05-52FCED26A304}"/>
              </a:ext>
            </a:extLst>
          </p:cNvPr>
          <p:cNvSpPr/>
          <p:nvPr/>
        </p:nvSpPr>
        <p:spPr>
          <a:xfrm>
            <a:off x="1271464" y="2636912"/>
            <a:ext cx="3456384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36C8715-7BD0-4A46-9C36-AB1EFC8C6BDE}"/>
              </a:ext>
            </a:extLst>
          </p:cNvPr>
          <p:cNvSpPr/>
          <p:nvPr/>
        </p:nvSpPr>
        <p:spPr>
          <a:xfrm>
            <a:off x="1271464" y="3208350"/>
            <a:ext cx="4536504" cy="8687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DA763F9-938C-46E8-8144-5CF7E3BE1487}"/>
              </a:ext>
            </a:extLst>
          </p:cNvPr>
          <p:cNvSpPr/>
          <p:nvPr/>
        </p:nvSpPr>
        <p:spPr>
          <a:xfrm>
            <a:off x="1271464" y="4608778"/>
            <a:ext cx="3672408" cy="13405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71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Programación Orientada a Objetos - POO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420888"/>
            <a:ext cx="11018440" cy="3539430"/>
          </a:xfrm>
        </p:spPr>
        <p:txBody>
          <a:bodyPr>
            <a:spAutoFit/>
          </a:bodyPr>
          <a:lstStyle/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Paradigma de programación = un modelo o un estilo de programación que nos da unas guías sobre cómo trabajar con él. 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Se basa en el concepto de clases y objetos. 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Sirve para estructurar un programa de</a:t>
            </a:r>
            <a:b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software en piezas simples y reutilizables</a:t>
            </a:r>
            <a:b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de planos de código (clases) para crear </a:t>
            </a:r>
            <a:b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instancias individuales de objetos. </a:t>
            </a:r>
          </a:p>
        </p:txBody>
      </p:sp>
      <p:pic>
        <p:nvPicPr>
          <p:cNvPr id="1026" name="Picture 2" descr="4 Benefits of Object-Oriented Programming | Robert Half">
            <a:extLst>
              <a:ext uri="{FF2B5EF4-FFF2-40B4-BE49-F238E27FC236}">
                <a16:creationId xmlns:a16="http://schemas.microsoft.com/office/drawing/2014/main" id="{1128DD5B-B454-4107-B825-3B90743EF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3437251"/>
            <a:ext cx="4243614" cy="282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476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30772"/>
            <a:ext cx="11018440" cy="781968"/>
          </a:xfrm>
        </p:spPr>
        <p:txBody>
          <a:bodyPr/>
          <a:lstStyle/>
          <a:p>
            <a:r>
              <a:rPr lang="es-ES" dirty="0"/>
              <a:t>Composición de clases</a:t>
            </a:r>
            <a:endParaRPr lang="es-E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8FE12E-AEA8-45C5-8675-97212680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908605"/>
            <a:ext cx="5111096" cy="5616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D36A222-4F39-4FA5-9752-1255A092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761" y="908605"/>
            <a:ext cx="4690173" cy="27004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4703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30772"/>
            <a:ext cx="11018440" cy="781968"/>
          </a:xfrm>
        </p:spPr>
        <p:txBody>
          <a:bodyPr/>
          <a:lstStyle/>
          <a:p>
            <a:r>
              <a:rPr lang="es-ES" dirty="0"/>
              <a:t>Paso de clases por parámetro</a:t>
            </a:r>
            <a:endParaRPr lang="es-E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D7CA840-2F3A-4032-A846-458A9EEFBBB7}"/>
              </a:ext>
            </a:extLst>
          </p:cNvPr>
          <p:cNvSpPr/>
          <p:nvPr/>
        </p:nvSpPr>
        <p:spPr>
          <a:xfrm>
            <a:off x="1127448" y="1124744"/>
            <a:ext cx="972108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Calibri" panose="020F0502020204030204" pitchFamily="34" charset="0"/>
              </a:rPr>
              <a:t>cuando pasemos una clase por parámetros no estaremos pasando todos sus valores, sino la dirección de memoria en la que se han definido los valores.</a:t>
            </a:r>
          </a:p>
          <a:p>
            <a:endParaRPr lang="es-ES" sz="24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Calibri" panose="020F0502020204030204" pitchFamily="34" charset="0"/>
              </a:rPr>
              <a:t>Si queremos pasar un objeto por parámetros a una función sin que las modificaciones que pueda hacer la función afecten al objeto pasado, deberemos trabajar sobre una copia del objeto.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Calibri" panose="020F0502020204030204" pitchFamily="34" charset="0"/>
              </a:rPr>
              <a:t>Para hacer un copia del objeto la mayoría de clases de Java disponen de un método </a:t>
            </a:r>
            <a:r>
              <a:rPr lang="es-ES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clone().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Calibri" panose="020F0502020204030204" pitchFamily="34" charset="0"/>
              </a:rPr>
              <a:t>Cuando nosotros creemos una clase de la que queramos poder clonar vamos a tener que definir también esta función.</a:t>
            </a:r>
          </a:p>
        </p:txBody>
      </p:sp>
    </p:spTree>
    <p:extLst>
      <p:ext uri="{BB962C8B-B14F-4D97-AF65-F5344CB8AC3E}">
        <p14:creationId xmlns:p14="http://schemas.microsoft.com/office/powerpoint/2010/main" val="3434047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30772"/>
            <a:ext cx="11018440" cy="781968"/>
          </a:xfrm>
        </p:spPr>
        <p:txBody>
          <a:bodyPr/>
          <a:lstStyle/>
          <a:p>
            <a:r>
              <a:rPr lang="es-ES" dirty="0"/>
              <a:t>Paso de clases por parámetro</a:t>
            </a:r>
            <a:endParaRPr lang="es-E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D7CA840-2F3A-4032-A846-458A9EEFBBB7}"/>
              </a:ext>
            </a:extLst>
          </p:cNvPr>
          <p:cNvSpPr/>
          <p:nvPr/>
        </p:nvSpPr>
        <p:spPr>
          <a:xfrm>
            <a:off x="1127448" y="1124744"/>
            <a:ext cx="97210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Calibri" panose="020F0502020204030204" pitchFamily="34" charset="0"/>
              </a:rPr>
              <a:t>Esta función debe retornar una variable del mismo tipo que la clase que clona.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Calibri" panose="020F0502020204030204" pitchFamily="34" charset="0"/>
              </a:rPr>
              <a:t>Dentro de la función crearemos una nueva instancia del mismo tipo y con los mismos valores que el objeto que clona.</a:t>
            </a:r>
          </a:p>
        </p:txBody>
      </p:sp>
    </p:spTree>
    <p:extLst>
      <p:ext uri="{BB962C8B-B14F-4D97-AF65-F5344CB8AC3E}">
        <p14:creationId xmlns:p14="http://schemas.microsoft.com/office/powerpoint/2010/main" val="942295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30772"/>
            <a:ext cx="11018440" cy="781968"/>
          </a:xfrm>
        </p:spPr>
        <p:txBody>
          <a:bodyPr/>
          <a:lstStyle/>
          <a:p>
            <a:r>
              <a:rPr lang="es-ES" dirty="0"/>
              <a:t>Paso de clases por parámetro</a:t>
            </a:r>
            <a:endParaRPr lang="es-E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EF0ACE-FE0F-4AAF-8310-28F1139E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023801"/>
            <a:ext cx="4824536" cy="5803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46F649-047A-4928-8AB8-4BB4F5800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9"/>
          <a:stretch/>
        </p:blipFill>
        <p:spPr>
          <a:xfrm>
            <a:off x="6248422" y="1043313"/>
            <a:ext cx="4871862" cy="57054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659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30772"/>
            <a:ext cx="11018440" cy="781968"/>
          </a:xfrm>
        </p:spPr>
        <p:txBody>
          <a:bodyPr/>
          <a:lstStyle/>
          <a:p>
            <a:r>
              <a:rPr lang="es-ES" dirty="0"/>
              <a:t>Modificador </a:t>
            </a:r>
            <a:r>
              <a:rPr lang="es-ES" dirty="0" err="1"/>
              <a:t>Static</a:t>
            </a:r>
            <a:endParaRPr lang="es-E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18CDFDA-84C5-4C1A-AF75-174B940A8533}"/>
              </a:ext>
            </a:extLst>
          </p:cNvPr>
          <p:cNvSpPr/>
          <p:nvPr/>
        </p:nvSpPr>
        <p:spPr>
          <a:xfrm>
            <a:off x="1199456" y="980728"/>
            <a:ext cx="1029714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Calibri" panose="020F0502020204030204" pitchFamily="34" charset="0"/>
              </a:rPr>
              <a:t>Podemos hacer que un atributo o método pertenezca a la clase añadiendo el modificador </a:t>
            </a:r>
            <a:r>
              <a:rPr lang="es-ES" sz="2400" b="1" i="1" dirty="0" err="1">
                <a:solidFill>
                  <a:srgbClr val="FF0000"/>
                </a:solidFill>
                <a:latin typeface="Calibri-Italic"/>
              </a:rPr>
              <a:t>static</a:t>
            </a:r>
            <a:r>
              <a:rPr lang="es-ES" sz="2400" i="1" dirty="0">
                <a:latin typeface="Calibri-Italic"/>
              </a:rPr>
              <a:t> </a:t>
            </a:r>
            <a:r>
              <a:rPr lang="es-ES" sz="2400" dirty="0">
                <a:latin typeface="Calibri" panose="020F0502020204030204" pitchFamily="34" charset="0"/>
              </a:rPr>
              <a:t>delante de su declaración.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Calibri" panose="020F0502020204030204" pitchFamily="34" charset="0"/>
              </a:rPr>
              <a:t>Cuando un atributo o método es </a:t>
            </a:r>
            <a:r>
              <a:rPr lang="es-ES" sz="2400" i="1" dirty="0" err="1">
                <a:latin typeface="Calibri-Italic"/>
              </a:rPr>
              <a:t>static</a:t>
            </a:r>
            <a:r>
              <a:rPr lang="es-ES" sz="2400" dirty="0">
                <a:latin typeface="Calibri" panose="020F0502020204030204" pitchFamily="34" charset="0"/>
              </a:rPr>
              <a:t>, podemos acceder a él directamente desde el nombre de la clase.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Calibri" panose="020F0502020204030204" pitchFamily="34" charset="0"/>
              </a:rPr>
              <a:t>En cambio, los métodos o atributos que no tengan el modificador </a:t>
            </a:r>
            <a:r>
              <a:rPr lang="es-ES" sz="2400" i="1" dirty="0" err="1">
                <a:latin typeface="Calibri-Italic"/>
              </a:rPr>
              <a:t>static</a:t>
            </a:r>
            <a:r>
              <a:rPr lang="es-ES" sz="2400" i="1" dirty="0">
                <a:latin typeface="Calibri-Italic"/>
              </a:rPr>
              <a:t> </a:t>
            </a:r>
            <a:r>
              <a:rPr lang="es-ES" sz="2400" dirty="0">
                <a:latin typeface="Calibri" panose="020F0502020204030204" pitchFamily="34" charset="0"/>
              </a:rPr>
              <a:t>solo van a poder ser accedidos a través de un objeto de esa clase.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Calibri" panose="020F0502020204030204" pitchFamily="34" charset="0"/>
              </a:rPr>
              <a:t>Como los atributos </a:t>
            </a:r>
            <a:r>
              <a:rPr lang="es-ES" sz="2400" i="1" dirty="0" err="1">
                <a:latin typeface="Calibri-Italic"/>
              </a:rPr>
              <a:t>static</a:t>
            </a:r>
            <a:r>
              <a:rPr lang="es-ES" sz="2400" i="1" dirty="0">
                <a:latin typeface="Calibri-Italic"/>
              </a:rPr>
              <a:t> </a:t>
            </a:r>
            <a:r>
              <a:rPr lang="es-ES" sz="2400" dirty="0">
                <a:latin typeface="Calibri" panose="020F0502020204030204" pitchFamily="34" charset="0"/>
              </a:rPr>
              <a:t>van asociados a una clase, si se cambia su valor se cambiará en todos aquellos objetos que sean de esa clase.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Calibri" panose="020F0502020204030204" pitchFamily="34" charset="0"/>
              </a:rPr>
              <a:t>Como los métodos </a:t>
            </a:r>
            <a:r>
              <a:rPr lang="es-ES" sz="2400" dirty="0" err="1">
                <a:latin typeface="Calibri" panose="020F0502020204030204" pitchFamily="34" charset="0"/>
              </a:rPr>
              <a:t>static</a:t>
            </a:r>
            <a:r>
              <a:rPr lang="es-ES" sz="2400" dirty="0">
                <a:latin typeface="Calibri" panose="020F0502020204030204" pitchFamily="34" charset="0"/>
              </a:rPr>
              <a:t> no pertenecen al objeto sino a la clase, no pueden interactuar con variables que no sean </a:t>
            </a:r>
            <a:r>
              <a:rPr lang="es-ES" sz="2400" dirty="0" err="1">
                <a:latin typeface="Calibri" panose="020F0502020204030204" pitchFamily="34" charset="0"/>
              </a:rPr>
              <a:t>static</a:t>
            </a:r>
            <a:r>
              <a:rPr lang="es-ES" sz="2400" dirty="0">
                <a:latin typeface="Calibri" panose="020F0502020204030204" pitchFamily="34" charset="0"/>
              </a:rPr>
              <a:t> (es decir, que pertenezcan al objeto).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67580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30772"/>
            <a:ext cx="11018440" cy="781968"/>
          </a:xfrm>
        </p:spPr>
        <p:txBody>
          <a:bodyPr/>
          <a:lstStyle/>
          <a:p>
            <a:r>
              <a:rPr lang="es-ES" dirty="0"/>
              <a:t>Modificador </a:t>
            </a:r>
            <a:r>
              <a:rPr lang="es-ES" dirty="0" err="1"/>
              <a:t>Static</a:t>
            </a:r>
            <a:endParaRPr lang="es-E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06565A-9A7D-459B-8DC4-0E9C0327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124744"/>
            <a:ext cx="4896544" cy="5194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7888C4A-EF09-465D-B721-44C4C19F0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5" y="1143438"/>
            <a:ext cx="5602361" cy="3653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9993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30772"/>
            <a:ext cx="11018440" cy="781968"/>
          </a:xfrm>
        </p:spPr>
        <p:txBody>
          <a:bodyPr/>
          <a:lstStyle/>
          <a:p>
            <a:r>
              <a:rPr lang="es-ES" dirty="0"/>
              <a:t>Modificador </a:t>
            </a:r>
            <a:r>
              <a:rPr lang="es-ES" dirty="0" err="1"/>
              <a:t>Static</a:t>
            </a:r>
            <a:endParaRPr lang="es-E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2" descr="LG 29WP500-B 29&quot; LED IPS UltraWide FullHD 75Hz FreeSync">
            <a:extLst>
              <a:ext uri="{FF2B5EF4-FFF2-40B4-BE49-F238E27FC236}">
                <a16:creationId xmlns:a16="http://schemas.microsoft.com/office/drawing/2014/main" id="{2116BD80-4E39-4ABF-AC14-8C64A65D5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7" b="19716"/>
          <a:stretch/>
        </p:blipFill>
        <p:spPr bwMode="auto">
          <a:xfrm>
            <a:off x="1967361" y="1196752"/>
            <a:ext cx="8569931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6CCE8B8-BE79-4732-BDB0-980ED57BE5F1}"/>
              </a:ext>
            </a:extLst>
          </p:cNvPr>
          <p:cNvSpPr/>
          <p:nvPr/>
        </p:nvSpPr>
        <p:spPr>
          <a:xfrm>
            <a:off x="2279576" y="1556792"/>
            <a:ext cx="7776864" cy="3312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tx1"/>
                </a:solidFill>
              </a:rPr>
              <a:t>El objetivo es nutrir el cuerpo</a:t>
            </a:r>
            <a:br>
              <a:rPr lang="es-ES" sz="3200" dirty="0">
                <a:solidFill>
                  <a:schemeClr val="tx1"/>
                </a:solidFill>
              </a:rPr>
            </a:br>
            <a:r>
              <a:rPr lang="es-ES" sz="3200" dirty="0">
                <a:solidFill>
                  <a:schemeClr val="tx1"/>
                </a:solidFill>
              </a:rPr>
              <a:t>El objetivo es nutrir el cuerpo</a:t>
            </a:r>
          </a:p>
          <a:p>
            <a:pPr algn="ctr"/>
            <a:endParaRPr lang="es-E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04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¿Porqué Programación Orientada a Objetos?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420888"/>
            <a:ext cx="11018440" cy="3108543"/>
          </a:xfrm>
        </p:spPr>
        <p:txBody>
          <a:bodyPr>
            <a:spAutoFit/>
          </a:bodyPr>
          <a:lstStyle/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Permite que el código sea </a:t>
            </a:r>
            <a:r>
              <a:rPr lang="es-ES" b="1" dirty="0">
                <a:solidFill>
                  <a:srgbClr val="FF0000"/>
                </a:solidFill>
                <a:latin typeface="Calibri" panose="020F0502020204030204" pitchFamily="34" charset="0"/>
              </a:rPr>
              <a:t>reutilizable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, organizado y fácil de mantener.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Sigue el principio de desarrollo de software utilizado por muchos programadores </a:t>
            </a:r>
            <a:r>
              <a:rPr lang="es-ES" b="1" dirty="0">
                <a:solidFill>
                  <a:srgbClr val="FF0000"/>
                </a:solidFill>
                <a:latin typeface="Calibri" panose="020F0502020204030204" pitchFamily="34" charset="0"/>
              </a:rPr>
              <a:t>DRY (</a:t>
            </a:r>
            <a:r>
              <a:rPr lang="es-ES" b="1" dirty="0" err="1">
                <a:solidFill>
                  <a:srgbClr val="FF0000"/>
                </a:solidFill>
                <a:latin typeface="Calibri" panose="020F0502020204030204" pitchFamily="34" charset="0"/>
              </a:rPr>
              <a:t>Don’t</a:t>
            </a:r>
            <a:r>
              <a:rPr lang="es-ES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libri" panose="020F0502020204030204" pitchFamily="34" charset="0"/>
              </a:rPr>
              <a:t>Repeat</a:t>
            </a:r>
            <a:r>
              <a:rPr lang="es-ES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Calibri" panose="020F0502020204030204" pitchFamily="34" charset="0"/>
              </a:rPr>
              <a:t>Yourself</a:t>
            </a:r>
            <a:r>
              <a:rPr lang="es-ES" b="1" dirty="0">
                <a:solidFill>
                  <a:srgbClr val="FF0000"/>
                </a:solidFill>
                <a:latin typeface="Calibri" panose="020F0502020204030204" pitchFamily="34" charset="0"/>
              </a:rPr>
              <a:t>)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(evita duplicar el código y crear de esta manera programas eficientes.)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b="1" dirty="0">
                <a:solidFill>
                  <a:srgbClr val="FF0000"/>
                </a:solidFill>
                <a:latin typeface="Calibri" panose="020F0502020204030204" pitchFamily="34" charset="0"/>
              </a:rPr>
              <a:t>Evita el acceso no deseado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a los datos o la exposición de código propietario mediante la encapsulación y la abstracción.</a:t>
            </a:r>
          </a:p>
        </p:txBody>
      </p:sp>
      <p:pic>
        <p:nvPicPr>
          <p:cNvPr id="2050" name="Picture 2" descr="Reutilizar cosas, el valor de las segundas oportunidades | Ingredientes que  Suman">
            <a:extLst>
              <a:ext uri="{FF2B5EF4-FFF2-40B4-BE49-F238E27FC236}">
                <a16:creationId xmlns:a16="http://schemas.microsoft.com/office/drawing/2014/main" id="{037C3262-6ED4-49FA-B271-B83AC875B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743" y="4931070"/>
            <a:ext cx="2971011" cy="19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00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Programación Orientada a Objetos - POO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420888"/>
            <a:ext cx="11018440" cy="2677656"/>
          </a:xfrm>
        </p:spPr>
        <p:txBody>
          <a:bodyPr>
            <a:spAutoFit/>
          </a:bodyPr>
          <a:lstStyle/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Cada clase ofrece un conjunto de funciones y atributos para dar solución a una necesidad específica. 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Si se detecta un </a:t>
            </a:r>
            <a:r>
              <a:rPr lang="es-ES">
                <a:solidFill>
                  <a:srgbClr val="000000"/>
                </a:solidFill>
                <a:latin typeface="Calibri" panose="020F0502020204030204" pitchFamily="34" charset="0"/>
              </a:rPr>
              <a:t>error tenemos que 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corregir esa Clase. 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Y si aparece alguna otra necesidad más específica voy a poder crear una nueva Clase derivada con nuevos métodos o métodos personalizados.</a:t>
            </a:r>
          </a:p>
        </p:txBody>
      </p:sp>
      <p:pic>
        <p:nvPicPr>
          <p:cNvPr id="3074" name="Picture 2" descr="Qué es un Algoritmo de caja negra? - Nebular Group">
            <a:extLst>
              <a:ext uri="{FF2B5EF4-FFF2-40B4-BE49-F238E27FC236}">
                <a16:creationId xmlns:a16="http://schemas.microsoft.com/office/drawing/2014/main" id="{41AB39A4-70A9-4A81-9852-B7FBBB918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5017428"/>
            <a:ext cx="47529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392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 de </a:t>
            </a:r>
            <a:r>
              <a:rPr lang="es-ES" b="1" dirty="0">
                <a:solidFill>
                  <a:srgbClr val="FF0000"/>
                </a:solidFill>
              </a:rPr>
              <a:t>clase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88840"/>
            <a:ext cx="11018440" cy="1600438"/>
          </a:xfrm>
        </p:spPr>
        <p:txBody>
          <a:bodyPr>
            <a:spAutoFit/>
          </a:bodyPr>
          <a:lstStyle/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/>
              <a:t>Las </a:t>
            </a:r>
            <a:r>
              <a:rPr lang="es-ES" b="1" dirty="0"/>
              <a:t>clases</a:t>
            </a:r>
            <a:r>
              <a:rPr lang="es-ES" dirty="0"/>
              <a:t> son similares a los tipos abstractos de datos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/>
              <a:t>Equivalen a modelos que describen cómo se construyen ciertos tipos de </a:t>
            </a:r>
            <a:r>
              <a:rPr lang="es-ES" b="1" dirty="0"/>
              <a:t>objetos</a:t>
            </a:r>
            <a:r>
              <a:rPr lang="es-ES" dirty="0"/>
              <a:t>.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0244" name="Picture 4" descr="911 Smcars Net">
            <a:extLst>
              <a:ext uri="{FF2B5EF4-FFF2-40B4-BE49-F238E27FC236}">
                <a16:creationId xmlns:a16="http://schemas.microsoft.com/office/drawing/2014/main" id="{F35459B5-3744-4E0F-B23C-F9D1D0165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9" b="17590"/>
          <a:stretch/>
        </p:blipFill>
        <p:spPr bwMode="auto">
          <a:xfrm>
            <a:off x="2855640" y="3212976"/>
            <a:ext cx="7272808" cy="345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516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 de </a:t>
            </a:r>
            <a:r>
              <a:rPr lang="es-ES" b="1" dirty="0">
                <a:solidFill>
                  <a:srgbClr val="FF0000"/>
                </a:solidFill>
              </a:rPr>
              <a:t>objeto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88840"/>
            <a:ext cx="11018440" cy="1815882"/>
          </a:xfrm>
        </p:spPr>
        <p:txBody>
          <a:bodyPr>
            <a:spAutoFit/>
          </a:bodyPr>
          <a:lstStyle/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/>
              <a:t>Los objetos se crean a partir de clases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/>
              <a:t>Las clases sirven como plantillas para crear objetos. 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/>
              <a:t>A los objetos también se les llama instancias de clase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1266" name="Picture 2" descr="Porsche 911 Turbo Cabriolet 2009">
            <a:extLst>
              <a:ext uri="{FF2B5EF4-FFF2-40B4-BE49-F238E27FC236}">
                <a16:creationId xmlns:a16="http://schemas.microsoft.com/office/drawing/2014/main" id="{D016EBFA-68F2-4E79-B8F1-16E35B06A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8" b="17830"/>
          <a:stretch/>
        </p:blipFill>
        <p:spPr bwMode="auto">
          <a:xfrm>
            <a:off x="3575720" y="3804722"/>
            <a:ext cx="752114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2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Pilares de la POO: </a:t>
            </a:r>
            <a:r>
              <a:rPr lang="es-ES" b="1" dirty="0">
                <a:solidFill>
                  <a:srgbClr val="FF0000"/>
                </a:solidFill>
              </a:rPr>
              <a:t>Abstracción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68809"/>
            <a:ext cx="11018440" cy="4401205"/>
          </a:xfrm>
        </p:spPr>
        <p:txBody>
          <a:bodyPr>
            <a:spAutoFit/>
          </a:bodyPr>
          <a:lstStyle/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Los programadores/as no tienen por qué saber cómo se ha programado una Clase para poder utilizarla.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Lo importante es saber cómo utilizar una clase, no como se ha implementado. (Nos centramos en el qué y no en el cómo)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Representar a la característica esencial y sin representación de los detalles de fondo.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Aft>
                <a:spcPct val="30000"/>
              </a:spcAft>
              <a:buFontTx/>
              <a:buChar char="•"/>
            </a:pP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028" name="Picture 4" descr="Xiaomi lanzará su primer coche, un SUV de la marca Redmi por 11.900€ |  Motor | Cinco Días">
            <a:extLst>
              <a:ext uri="{FF2B5EF4-FFF2-40B4-BE49-F238E27FC236}">
                <a16:creationId xmlns:a16="http://schemas.microsoft.com/office/drawing/2014/main" id="{AC4070A8-200D-43FB-8279-93BEF741E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4725144"/>
            <a:ext cx="3299098" cy="184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uáles son las piezas de un motor de coche? -- Autobild.es">
            <a:extLst>
              <a:ext uri="{FF2B5EF4-FFF2-40B4-BE49-F238E27FC236}">
                <a16:creationId xmlns:a16="http://schemas.microsoft.com/office/drawing/2014/main" id="{843A5BDA-2000-4635-8675-E9B99B30A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745" y="4497773"/>
            <a:ext cx="3408000" cy="210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353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dirty="0"/>
              <a:t>Pilares de la POO: </a:t>
            </a:r>
            <a:r>
              <a:rPr lang="es-ES" b="1" dirty="0">
                <a:solidFill>
                  <a:srgbClr val="FF0000"/>
                </a:solidFill>
              </a:rPr>
              <a:t>Encapsulamiento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090172"/>
            <a:ext cx="11018440" cy="2677656"/>
          </a:xfrm>
        </p:spPr>
        <p:txBody>
          <a:bodyPr>
            <a:spAutoFit/>
          </a:bodyPr>
          <a:lstStyle/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L@s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programadores/as solo tienen que poder acceder a aquellos métodos y atributos necesarios para utilizar la Clase. 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No se pueden utilizar los métodos privados que utilice la clase para sus operaciones.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60C04CF-DB30-4D53-96CB-F5789D7F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140" y="3861048"/>
            <a:ext cx="47625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96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dirty="0"/>
              <a:t>Pilares de la POO: </a:t>
            </a:r>
            <a:r>
              <a:rPr lang="es-ES" b="1" dirty="0">
                <a:solidFill>
                  <a:srgbClr val="FF0000"/>
                </a:solidFill>
              </a:rPr>
              <a:t>Ejemplo de NO encapsulamiento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F186BDA-545C-4DFC-8328-2A42780FC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416057"/>
              </p:ext>
            </p:extLst>
          </p:nvPr>
        </p:nvGraphicFramePr>
        <p:xfrm>
          <a:off x="1199456" y="1916832"/>
          <a:ext cx="9146232" cy="4114800"/>
        </p:xfrm>
        <a:graphic>
          <a:graphicData uri="http://schemas.openxmlformats.org/drawingml/2006/table">
            <a:tbl>
              <a:tblPr/>
              <a:tblGrid>
                <a:gridCol w="9146232">
                  <a:extLst>
                    <a:ext uri="{9D8B030D-6E8A-4147-A177-3AD203B41FA5}">
                      <a16:colId xmlns:a16="http://schemas.microsoft.com/office/drawing/2014/main" val="4269743893"/>
                    </a:ext>
                  </a:extLst>
                </a:gridCol>
              </a:tblGrid>
              <a:tr h="3977451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public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class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Gato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{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  </a:t>
                      </a:r>
                      <a:r>
                        <a:rPr lang="es-ES" sz="24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public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String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nombre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  </a:t>
                      </a:r>
                      <a:r>
                        <a:rPr lang="es-ES" sz="24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public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int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patas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base"/>
                      <a:r>
                        <a:rPr lang="es-ES" sz="2400" dirty="0">
                          <a:solidFill>
                            <a:srgbClr val="FF8000"/>
                          </a:solidFill>
                          <a:effectLst/>
                          <a:latin typeface="inherit"/>
                        </a:rPr>
                        <a:t>//Mi método </a:t>
                      </a:r>
                      <a:r>
                        <a:rPr lang="es-ES" sz="2400" dirty="0" err="1">
                          <a:solidFill>
                            <a:srgbClr val="FF8000"/>
                          </a:solidFill>
                          <a:effectLst/>
                          <a:latin typeface="inherit"/>
                        </a:rPr>
                        <a:t>main</a:t>
                      </a:r>
                      <a:r>
                        <a:rPr lang="es-ES" sz="2400" dirty="0">
                          <a:solidFill>
                            <a:srgbClr val="FF8000"/>
                          </a:solidFill>
                          <a:effectLst/>
                          <a:latin typeface="inherit"/>
                        </a:rPr>
                        <a:t>...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Gato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g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es-ES" sz="24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new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Gato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();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g</a:t>
                      </a:r>
                      <a:r>
                        <a:rPr lang="es-ES" sz="2400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nombre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es-ES" sz="2400" dirty="0">
                          <a:solidFill>
                            <a:srgbClr val="008000"/>
                          </a:solidFill>
                          <a:effectLst/>
                          <a:latin typeface="inherit"/>
                        </a:rPr>
                        <a:t>"Nemo"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g</a:t>
                      </a:r>
                      <a:r>
                        <a:rPr lang="es-ES" sz="2400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patas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es-ES" sz="2400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4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System</a:t>
                      </a:r>
                      <a:r>
                        <a:rPr lang="es-ES" sz="2400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out</a:t>
                      </a:r>
                      <a:r>
                        <a:rPr lang="es-ES" sz="2400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s-ES" sz="2400" dirty="0" err="1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println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s-ES" sz="2400" dirty="0">
                          <a:solidFill>
                            <a:srgbClr val="008000"/>
                          </a:solidFill>
                          <a:effectLst/>
                          <a:latin typeface="inherit"/>
                        </a:rPr>
                        <a:t>"Mi gato se llama: "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+ </a:t>
                      </a:r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g</a:t>
                      </a:r>
                      <a:r>
                        <a:rPr lang="es-ES" sz="2400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nombre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);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System</a:t>
                      </a:r>
                      <a:r>
                        <a:rPr lang="es-ES" sz="2400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out</a:t>
                      </a:r>
                      <a:r>
                        <a:rPr lang="es-ES" sz="2400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s-ES" sz="2400" dirty="0" err="1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println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s-ES" sz="2400" dirty="0">
                          <a:solidFill>
                            <a:srgbClr val="008000"/>
                          </a:solidFill>
                          <a:effectLst/>
                          <a:latin typeface="inherit"/>
                        </a:rPr>
                        <a:t>"El número de patas de mi gato es: "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+ </a:t>
                      </a:r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g</a:t>
                      </a:r>
                      <a:r>
                        <a:rPr lang="es-ES" sz="2400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patas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);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535643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E71B2C14-F12B-445A-8067-B36786A41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3"/>
          <a:stretch/>
        </p:blipFill>
        <p:spPr>
          <a:xfrm>
            <a:off x="9408976" y="2060848"/>
            <a:ext cx="1873424" cy="18552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98212451"/>
      </p:ext>
    </p:extLst>
  </p:cSld>
  <p:clrMapOvr>
    <a:masterClrMapping/>
  </p:clrMapOvr>
</p:sld>
</file>

<file path=ppt/theme/theme1.xml><?xml version="1.0" encoding="utf-8"?>
<a:theme xmlns:a="http://schemas.openxmlformats.org/drawingml/2006/main" name="Link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ia" id="{8CAEBEAD-49AC-4E94-B6E3-0CB52A1A941F}" vid="{16B1A4A3-FF21-4A6B-814A-9F79F655B9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Linkia</Template>
  <TotalTime>11989</TotalTime>
  <Words>1110</Words>
  <Application>Microsoft Office PowerPoint</Application>
  <PresentationFormat>Panorámica</PresentationFormat>
  <Paragraphs>114</Paragraphs>
  <Slides>27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Calibri-Italic</vt:lpstr>
      <vt:lpstr>inherit</vt:lpstr>
      <vt:lpstr>Linkia</vt:lpstr>
      <vt:lpstr>Presentación de PowerPoint</vt:lpstr>
      <vt:lpstr>Programación Orientada a Objetos - POO</vt:lpstr>
      <vt:lpstr>¿Porqué Programación Orientada a Objetos?</vt:lpstr>
      <vt:lpstr>Programación Orientada a Objetos - POO</vt:lpstr>
      <vt:lpstr>Concepto de clase</vt:lpstr>
      <vt:lpstr>Concepto de objeto</vt:lpstr>
      <vt:lpstr>Pilares de la POO: Abstracción</vt:lpstr>
      <vt:lpstr>Pilares de la POO: Encapsulamiento</vt:lpstr>
      <vt:lpstr>Pilares de la POO: Ejemplo de NO encapsulamiento</vt:lpstr>
      <vt:lpstr>Pilares de la POO: Ejemplo CORRECTO de encapsulamiento</vt:lpstr>
      <vt:lpstr>Pilares de la POO: Herencia</vt:lpstr>
      <vt:lpstr>Pilares de la POO: Ejemplo Herencia</vt:lpstr>
      <vt:lpstr>Pilares de la POO: Polimorfismo</vt:lpstr>
      <vt:lpstr>Pilares de la POO: Polimorfismo</vt:lpstr>
      <vt:lpstr>Ejemplo de clase en Java</vt:lpstr>
      <vt:lpstr>Ejemplo de clase  en Java</vt:lpstr>
      <vt:lpstr>Ejemplo de creación y manipulación objetos sin utilizar getters y setters</vt:lpstr>
      <vt:lpstr>Uso de This</vt:lpstr>
      <vt:lpstr>Ejemplo varios  constructores</vt:lpstr>
      <vt:lpstr>Composición de clases</vt:lpstr>
      <vt:lpstr>Paso de clases por parámetro</vt:lpstr>
      <vt:lpstr>Paso de clases por parámetro</vt:lpstr>
      <vt:lpstr>Paso de clases por parámetro</vt:lpstr>
      <vt:lpstr>Modificador Static</vt:lpstr>
      <vt:lpstr>Modificador Static</vt:lpstr>
      <vt:lpstr>Modificador Static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Jorge</dc:creator>
  <cp:lastModifiedBy>Angel</cp:lastModifiedBy>
  <cp:revision>177</cp:revision>
  <dcterms:created xsi:type="dcterms:W3CDTF">2012-09-14T09:01:05Z</dcterms:created>
  <dcterms:modified xsi:type="dcterms:W3CDTF">2021-10-04T08:00:03Z</dcterms:modified>
</cp:coreProperties>
</file>